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Nunito"/>
      <p:regular r:id="rId49"/>
      <p:bold r:id="rId50"/>
      <p:italic r:id="rId51"/>
      <p:boldItalic r:id="rId52"/>
    </p:embeddedFont>
    <p:embeddedFont>
      <p:font typeface="Maven Pro"/>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MavenPro-regular.fntdata"/><Relationship Id="rId52"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MavenPro-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068e11fb8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068e11fb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56230cdb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56230cdb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56230cdb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d56230cdb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56230cdb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56230cdb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56230cdb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56230cdb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56230cdb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56230cdb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56230cdb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56230cdb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520bb594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d520bb594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56230cd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56230cd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d56230cd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d56230cd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d56230cdb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d56230cdb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d56230cdb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d56230cdb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520bb5945_0_4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520bb5945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520bb594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520bb594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56230cdb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56230cdb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56230cdb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56230cdb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56230cdbe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d56230cdb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56230cdbe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d56230cdbe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520bb5945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520bb59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d56230cdbe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d56230cdbe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520bb5945_0_4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520bb5945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d520bb594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d520bb594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520bb5945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520bb5945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520bb5945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d520bb5945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520bb5945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d520bb5945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d520bb594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d520bb594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520bb5945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d520bb5945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520bb5945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520bb5945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d520bb5945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d520bb5945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520bb5945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520bb59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068e11fb8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068e11fb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068e11fb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068e11f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520bb5945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520bb594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068e11fb8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068e11fb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273" name="Shape 273"/>
        <p:cNvGrpSpPr/>
        <p:nvPr/>
      </p:nvGrpSpPr>
      <p:grpSpPr>
        <a:xfrm>
          <a:off x="0" y="0"/>
          <a:ext cx="0" cy="0"/>
          <a:chOff x="0" y="0"/>
          <a:chExt cx="0" cy="0"/>
        </a:xfrm>
      </p:grpSpPr>
      <p:sp>
        <p:nvSpPr>
          <p:cNvPr id="274" name="Google Shape;274;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a:off x="2085575" y="0"/>
            <a:ext cx="7058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1"/>
                </a:solidFill>
              </a:defRPr>
            </a:lvl1pPr>
            <a:lvl2pPr lvl="1" algn="r">
              <a:lnSpc>
                <a:spcPct val="100000"/>
              </a:lnSpc>
              <a:spcAft>
                <a:spcPts val="0"/>
              </a:spcAft>
              <a:buNone/>
              <a:defRPr sz="1000">
                <a:solidFill>
                  <a:schemeClr val="dk1"/>
                </a:solidFill>
              </a:defRPr>
            </a:lvl2pPr>
            <a:lvl3pPr lvl="2" algn="r">
              <a:lnSpc>
                <a:spcPct val="100000"/>
              </a:lnSpc>
              <a:spcAft>
                <a:spcPts val="0"/>
              </a:spcAft>
              <a:buNone/>
              <a:defRPr sz="1000">
                <a:solidFill>
                  <a:schemeClr val="dk1"/>
                </a:solidFill>
              </a:defRPr>
            </a:lvl3pPr>
            <a:lvl4pPr lvl="3" algn="r">
              <a:lnSpc>
                <a:spcPct val="100000"/>
              </a:lnSpc>
              <a:spcAft>
                <a:spcPts val="0"/>
              </a:spcAft>
              <a:buNone/>
              <a:defRPr sz="1000">
                <a:solidFill>
                  <a:schemeClr val="dk1"/>
                </a:solidFill>
              </a:defRPr>
            </a:lvl4pPr>
            <a:lvl5pPr lvl="4" algn="r">
              <a:lnSpc>
                <a:spcPct val="100000"/>
              </a:lnSpc>
              <a:spcAft>
                <a:spcPts val="0"/>
              </a:spcAft>
              <a:buNone/>
              <a:defRPr sz="1000">
                <a:solidFill>
                  <a:schemeClr val="dk1"/>
                </a:solidFill>
              </a:defRPr>
            </a:lvl5pPr>
            <a:lvl6pPr lvl="5" algn="r">
              <a:lnSpc>
                <a:spcPct val="100000"/>
              </a:lnSpc>
              <a:spcAft>
                <a:spcPts val="0"/>
              </a:spcAft>
              <a:buNone/>
              <a:defRPr sz="1000">
                <a:solidFill>
                  <a:schemeClr val="dk1"/>
                </a:solidFill>
              </a:defRPr>
            </a:lvl6pPr>
            <a:lvl7pPr lvl="6" algn="r">
              <a:lnSpc>
                <a:spcPct val="100000"/>
              </a:lnSpc>
              <a:spcAft>
                <a:spcPts val="0"/>
              </a:spcAft>
              <a:buNone/>
              <a:defRPr sz="1000">
                <a:solidFill>
                  <a:schemeClr val="dk1"/>
                </a:solidFill>
              </a:defRPr>
            </a:lvl7pPr>
            <a:lvl8pPr lvl="7" algn="r">
              <a:lnSpc>
                <a:spcPct val="100000"/>
              </a:lnSpc>
              <a:spcAft>
                <a:spcPts val="0"/>
              </a:spcAft>
              <a:buNone/>
              <a:defRPr sz="1000">
                <a:solidFill>
                  <a:schemeClr val="dk1"/>
                </a:solidFill>
              </a:defRPr>
            </a:lvl8pPr>
            <a:lvl9pPr lvl="8" algn="r">
              <a:lnSpc>
                <a:spcPct val="100000"/>
              </a:lnSpc>
              <a:spcAft>
                <a:spcPts val="0"/>
              </a:spcAft>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13"/>
          <p:cNvSpPr/>
          <p:nvPr/>
        </p:nvSpPr>
        <p:spPr>
          <a:xfrm>
            <a:off x="149" y="-27"/>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a:off x="521314" y="-27"/>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a:off x="192078" y="2261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rot="10800000">
            <a:off x="191890" y="2259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a:off x="1042802" y="-27"/>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a:off x="1564118" y="-27"/>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a:off x="1234882" y="2261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rot="10800000">
            <a:off x="1234694" y="2259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a:off x="149" y="10286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a:off x="521377" y="10286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a:off x="192078" y="12548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rot="10800000">
            <a:off x="191890" y="12546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a:off x="1042802" y="10286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a:off x="1234882" y="12548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rot="10800000">
            <a:off x="1234694" y="12546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a:off x="149" y="20573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
          <p:cNvSpPr/>
          <p:nvPr/>
        </p:nvSpPr>
        <p:spPr>
          <a:xfrm>
            <a:off x="521314" y="20573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p:nvPr/>
        </p:nvSpPr>
        <p:spPr>
          <a:xfrm>
            <a:off x="192078" y="22835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
          <p:cNvSpPr/>
          <p:nvPr/>
        </p:nvSpPr>
        <p:spPr>
          <a:xfrm rot="10800000">
            <a:off x="191890" y="22833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p:nvPr/>
        </p:nvSpPr>
        <p:spPr>
          <a:xfrm>
            <a:off x="1042802" y="20573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3"/>
          <p:cNvSpPr/>
          <p:nvPr/>
        </p:nvSpPr>
        <p:spPr>
          <a:xfrm>
            <a:off x="1564118" y="20573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p:nvPr/>
        </p:nvSpPr>
        <p:spPr>
          <a:xfrm>
            <a:off x="1234882" y="22835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
          <p:cNvSpPr/>
          <p:nvPr/>
        </p:nvSpPr>
        <p:spPr>
          <a:xfrm rot="10800000">
            <a:off x="1234694" y="22833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3"/>
          <p:cNvSpPr/>
          <p:nvPr/>
        </p:nvSpPr>
        <p:spPr>
          <a:xfrm>
            <a:off x="149" y="30860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p:nvPr/>
        </p:nvSpPr>
        <p:spPr>
          <a:xfrm>
            <a:off x="521314" y="30860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
          <p:cNvSpPr/>
          <p:nvPr/>
        </p:nvSpPr>
        <p:spPr>
          <a:xfrm>
            <a:off x="192078" y="33122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3"/>
          <p:cNvSpPr/>
          <p:nvPr/>
        </p:nvSpPr>
        <p:spPr>
          <a:xfrm rot="10800000">
            <a:off x="191890" y="33120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3"/>
          <p:cNvSpPr/>
          <p:nvPr/>
        </p:nvSpPr>
        <p:spPr>
          <a:xfrm>
            <a:off x="1042802" y="30860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a:off x="1564118" y="30860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a:off x="1234882" y="33122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
          <p:cNvSpPr/>
          <p:nvPr/>
        </p:nvSpPr>
        <p:spPr>
          <a:xfrm rot="10800000">
            <a:off x="1234694" y="33120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p:nvPr/>
        </p:nvSpPr>
        <p:spPr>
          <a:xfrm>
            <a:off x="149" y="41147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
          <p:cNvSpPr/>
          <p:nvPr/>
        </p:nvSpPr>
        <p:spPr>
          <a:xfrm>
            <a:off x="521314" y="41147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a:off x="192078" y="43409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rot="10800000">
            <a:off x="191890" y="43407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a:off x="1042802" y="41147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a:off x="1564118" y="41147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a:off x="1234882" y="43409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
          <p:cNvSpPr/>
          <p:nvPr/>
        </p:nvSpPr>
        <p:spPr>
          <a:xfrm rot="10800000">
            <a:off x="1234694" y="43407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57.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6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2 | CIS 418</a:t>
            </a:r>
            <a:endParaRPr/>
          </a:p>
        </p:txBody>
      </p:sp>
      <p:sp>
        <p:nvSpPr>
          <p:cNvPr id="321" name="Google Shape;321;p1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Aveek, Reena, and Asutosh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Finding Correlation </a:t>
            </a:r>
            <a:r>
              <a:rPr lang="en"/>
              <a:t>using barplot </a:t>
            </a:r>
            <a:endParaRPr/>
          </a:p>
        </p:txBody>
      </p:sp>
      <p:sp>
        <p:nvSpPr>
          <p:cNvPr id="393" name="Google Shape;393;p23"/>
          <p:cNvSpPr txBox="1"/>
          <p:nvPr/>
        </p:nvSpPr>
        <p:spPr>
          <a:xfrm>
            <a:off x="7038600" y="3664075"/>
            <a:ext cx="161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High positive or negative value shows that the features have high correlation</a:t>
            </a:r>
            <a:endParaRPr>
              <a:latin typeface="Roboto"/>
              <a:ea typeface="Roboto"/>
              <a:cs typeface="Roboto"/>
              <a:sym typeface="Roboto"/>
            </a:endParaRPr>
          </a:p>
        </p:txBody>
      </p:sp>
      <p:pic>
        <p:nvPicPr>
          <p:cNvPr id="394" name="Google Shape;394;p23"/>
          <p:cNvPicPr preferRelativeResize="0"/>
          <p:nvPr/>
        </p:nvPicPr>
        <p:blipFill>
          <a:blip r:embed="rId3">
            <a:alphaModFix/>
          </a:blip>
          <a:stretch>
            <a:fillRect/>
          </a:stretch>
        </p:blipFill>
        <p:spPr>
          <a:xfrm>
            <a:off x="1447800" y="1170200"/>
            <a:ext cx="5293174" cy="382090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24"/>
          <p:cNvPicPr preferRelativeResize="0"/>
          <p:nvPr/>
        </p:nvPicPr>
        <p:blipFill>
          <a:blip r:embed="rId3">
            <a:alphaModFix/>
          </a:blip>
          <a:stretch>
            <a:fillRect/>
          </a:stretch>
        </p:blipFill>
        <p:spPr>
          <a:xfrm>
            <a:off x="3259975" y="152400"/>
            <a:ext cx="5480243" cy="4838698"/>
          </a:xfrm>
          <a:prstGeom prst="rect">
            <a:avLst/>
          </a:prstGeom>
          <a:noFill/>
          <a:ln cap="flat" cmpd="sng" w="28575">
            <a:solidFill>
              <a:schemeClr val="accent3"/>
            </a:solidFill>
            <a:prstDash val="solid"/>
            <a:round/>
            <a:headEnd len="sm" w="sm" type="none"/>
            <a:tailEnd len="sm" w="sm" type="none"/>
          </a:ln>
        </p:spPr>
      </p:pic>
      <p:sp>
        <p:nvSpPr>
          <p:cNvPr id="400" name="Google Shape;400;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Pair plot</a:t>
            </a:r>
            <a:endParaRPr/>
          </a:p>
        </p:txBody>
      </p:sp>
      <p:sp>
        <p:nvSpPr>
          <p:cNvPr id="401" name="Google Shape;401;p24"/>
          <p:cNvSpPr txBox="1"/>
          <p:nvPr/>
        </p:nvSpPr>
        <p:spPr>
          <a:xfrm>
            <a:off x="595375" y="2045875"/>
            <a:ext cx="23697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a:buChar char="●"/>
            </a:pPr>
            <a:r>
              <a:rPr lang="en" sz="1500">
                <a:highlight>
                  <a:srgbClr val="FFFFFF"/>
                </a:highlight>
                <a:latin typeface="Roboto"/>
                <a:ea typeface="Roboto"/>
                <a:cs typeface="Roboto"/>
                <a:sym typeface="Roboto"/>
              </a:rPr>
              <a:t>It is clear that the relationship between pairs of features of a Iris-setosa (in blue) is distinctly different from those of the other two species.</a:t>
            </a:r>
            <a:endParaRPr sz="15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 Count and SepalLengthCm</a:t>
            </a:r>
            <a:endParaRPr/>
          </a:p>
          <a:p>
            <a:pPr indent="0" lvl="0" marL="0" rtl="0" algn="l">
              <a:spcBef>
                <a:spcPts val="0"/>
              </a:spcBef>
              <a:spcAft>
                <a:spcPts val="0"/>
              </a:spcAft>
              <a:buNone/>
            </a:pPr>
            <a:r>
              <a:t/>
            </a:r>
            <a:endParaRPr/>
          </a:p>
        </p:txBody>
      </p:sp>
      <p:pic>
        <p:nvPicPr>
          <p:cNvPr id="407" name="Google Shape;407;p25"/>
          <p:cNvPicPr preferRelativeResize="0"/>
          <p:nvPr/>
        </p:nvPicPr>
        <p:blipFill>
          <a:blip r:embed="rId3">
            <a:alphaModFix/>
          </a:blip>
          <a:stretch>
            <a:fillRect/>
          </a:stretch>
        </p:blipFill>
        <p:spPr>
          <a:xfrm>
            <a:off x="1223950" y="1195025"/>
            <a:ext cx="7290249" cy="3107100"/>
          </a:xfrm>
          <a:prstGeom prst="rect">
            <a:avLst/>
          </a:prstGeom>
          <a:noFill/>
          <a:ln cap="flat" cmpd="sng" w="28575">
            <a:solidFill>
              <a:schemeClr val="accent3"/>
            </a:solidFill>
            <a:prstDash val="solid"/>
            <a:round/>
            <a:headEnd len="sm" w="sm" type="none"/>
            <a:tailEnd len="sm" w="sm" type="none"/>
          </a:ln>
        </p:spPr>
      </p:pic>
      <p:pic>
        <p:nvPicPr>
          <p:cNvPr id="408" name="Google Shape;408;p25"/>
          <p:cNvPicPr preferRelativeResize="0"/>
          <p:nvPr/>
        </p:nvPicPr>
        <p:blipFill>
          <a:blip r:embed="rId4">
            <a:alphaModFix/>
          </a:blip>
          <a:stretch>
            <a:fillRect/>
          </a:stretch>
        </p:blipFill>
        <p:spPr>
          <a:xfrm>
            <a:off x="1303800" y="4425325"/>
            <a:ext cx="7132474" cy="536575"/>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 Count and SepalWidthCm</a:t>
            </a:r>
            <a:endParaRPr/>
          </a:p>
          <a:p>
            <a:pPr indent="0" lvl="0" marL="0" rtl="0" algn="l">
              <a:spcBef>
                <a:spcPts val="0"/>
              </a:spcBef>
              <a:spcAft>
                <a:spcPts val="0"/>
              </a:spcAft>
              <a:buNone/>
            </a:pPr>
            <a:r>
              <a:t/>
            </a:r>
            <a:endParaRPr/>
          </a:p>
        </p:txBody>
      </p:sp>
      <p:pic>
        <p:nvPicPr>
          <p:cNvPr id="414" name="Google Shape;414;p26"/>
          <p:cNvPicPr preferRelativeResize="0"/>
          <p:nvPr/>
        </p:nvPicPr>
        <p:blipFill rotWithShape="1">
          <a:blip r:embed="rId3">
            <a:alphaModFix/>
          </a:blip>
          <a:srcRect b="0" l="1225" r="735" t="6725"/>
          <a:stretch/>
        </p:blipFill>
        <p:spPr>
          <a:xfrm>
            <a:off x="1373299" y="1230926"/>
            <a:ext cx="7252351" cy="2841025"/>
          </a:xfrm>
          <a:prstGeom prst="rect">
            <a:avLst/>
          </a:prstGeom>
          <a:noFill/>
          <a:ln cap="flat" cmpd="sng" w="28575">
            <a:solidFill>
              <a:schemeClr val="accent3"/>
            </a:solidFill>
            <a:prstDash val="solid"/>
            <a:round/>
            <a:headEnd len="sm" w="sm" type="none"/>
            <a:tailEnd len="sm" w="sm" type="none"/>
          </a:ln>
        </p:spPr>
      </p:pic>
      <p:pic>
        <p:nvPicPr>
          <p:cNvPr id="415" name="Google Shape;415;p26"/>
          <p:cNvPicPr preferRelativeResize="0"/>
          <p:nvPr/>
        </p:nvPicPr>
        <p:blipFill>
          <a:blip r:embed="rId4">
            <a:alphaModFix/>
          </a:blip>
          <a:stretch>
            <a:fillRect/>
          </a:stretch>
        </p:blipFill>
        <p:spPr>
          <a:xfrm>
            <a:off x="1547337" y="4215875"/>
            <a:ext cx="6904274" cy="56500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 Count and PetalLengthCm</a:t>
            </a:r>
            <a:endParaRPr/>
          </a:p>
          <a:p>
            <a:pPr indent="0" lvl="0" marL="0" rtl="0" algn="l">
              <a:spcBef>
                <a:spcPts val="0"/>
              </a:spcBef>
              <a:spcAft>
                <a:spcPts val="0"/>
              </a:spcAft>
              <a:buNone/>
            </a:pPr>
            <a:r>
              <a:t/>
            </a:r>
            <a:endParaRPr/>
          </a:p>
        </p:txBody>
      </p:sp>
      <p:pic>
        <p:nvPicPr>
          <p:cNvPr id="421" name="Google Shape;421;p27"/>
          <p:cNvPicPr preferRelativeResize="0"/>
          <p:nvPr/>
        </p:nvPicPr>
        <p:blipFill rotWithShape="1">
          <a:blip r:embed="rId3">
            <a:alphaModFix/>
          </a:blip>
          <a:srcRect b="0" l="0" r="0" t="5606"/>
          <a:stretch/>
        </p:blipFill>
        <p:spPr>
          <a:xfrm>
            <a:off x="1397750" y="1226825"/>
            <a:ext cx="7365926" cy="2966900"/>
          </a:xfrm>
          <a:prstGeom prst="rect">
            <a:avLst/>
          </a:prstGeom>
          <a:noFill/>
          <a:ln cap="flat" cmpd="sng" w="28575">
            <a:solidFill>
              <a:schemeClr val="accent3"/>
            </a:solidFill>
            <a:prstDash val="solid"/>
            <a:round/>
            <a:headEnd len="sm" w="sm" type="none"/>
            <a:tailEnd len="sm" w="sm" type="none"/>
          </a:ln>
        </p:spPr>
      </p:pic>
      <p:pic>
        <p:nvPicPr>
          <p:cNvPr id="422" name="Google Shape;422;p27"/>
          <p:cNvPicPr preferRelativeResize="0"/>
          <p:nvPr/>
        </p:nvPicPr>
        <p:blipFill>
          <a:blip r:embed="rId4">
            <a:alphaModFix/>
          </a:blip>
          <a:stretch>
            <a:fillRect/>
          </a:stretch>
        </p:blipFill>
        <p:spPr>
          <a:xfrm>
            <a:off x="1735388" y="4346125"/>
            <a:ext cx="6538249" cy="500575"/>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Relation: Count and PetalWidthCm</a:t>
            </a:r>
            <a:endParaRPr/>
          </a:p>
        </p:txBody>
      </p:sp>
      <p:pic>
        <p:nvPicPr>
          <p:cNvPr id="428" name="Google Shape;428;p28"/>
          <p:cNvPicPr preferRelativeResize="0"/>
          <p:nvPr/>
        </p:nvPicPr>
        <p:blipFill rotWithShape="1">
          <a:blip r:embed="rId3">
            <a:alphaModFix/>
          </a:blip>
          <a:srcRect b="0" l="0" r="0" t="5687"/>
          <a:stretch/>
        </p:blipFill>
        <p:spPr>
          <a:xfrm>
            <a:off x="1329825" y="1369275"/>
            <a:ext cx="6871349" cy="2744900"/>
          </a:xfrm>
          <a:prstGeom prst="rect">
            <a:avLst/>
          </a:prstGeom>
          <a:noFill/>
          <a:ln cap="flat" cmpd="sng" w="28575">
            <a:solidFill>
              <a:schemeClr val="accent3"/>
            </a:solidFill>
            <a:prstDash val="solid"/>
            <a:round/>
            <a:headEnd len="sm" w="sm" type="none"/>
            <a:tailEnd len="sm" w="sm" type="none"/>
          </a:ln>
        </p:spPr>
      </p:pic>
      <p:pic>
        <p:nvPicPr>
          <p:cNvPr id="429" name="Google Shape;429;p28"/>
          <p:cNvPicPr preferRelativeResize="0"/>
          <p:nvPr/>
        </p:nvPicPr>
        <p:blipFill>
          <a:blip r:embed="rId4">
            <a:alphaModFix/>
          </a:blip>
          <a:stretch>
            <a:fillRect/>
          </a:stretch>
        </p:blipFill>
        <p:spPr>
          <a:xfrm>
            <a:off x="1372425" y="4258575"/>
            <a:ext cx="6828751" cy="51885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Relation:SepalLengthcm and SepalWidthcm</a:t>
            </a:r>
            <a:endParaRPr/>
          </a:p>
        </p:txBody>
      </p:sp>
      <p:pic>
        <p:nvPicPr>
          <p:cNvPr id="435" name="Google Shape;435;p29"/>
          <p:cNvPicPr preferRelativeResize="0"/>
          <p:nvPr/>
        </p:nvPicPr>
        <p:blipFill rotWithShape="1">
          <a:blip r:embed="rId3">
            <a:alphaModFix/>
          </a:blip>
          <a:srcRect b="2406" l="0" r="45060" t="21431"/>
          <a:stretch/>
        </p:blipFill>
        <p:spPr>
          <a:xfrm>
            <a:off x="2459075" y="1210625"/>
            <a:ext cx="3683600" cy="2957525"/>
          </a:xfrm>
          <a:prstGeom prst="rect">
            <a:avLst/>
          </a:prstGeom>
          <a:noFill/>
          <a:ln cap="flat" cmpd="sng" w="28575">
            <a:solidFill>
              <a:schemeClr val="accent3"/>
            </a:solidFill>
            <a:prstDash val="solid"/>
            <a:round/>
            <a:headEnd len="sm" w="sm" type="none"/>
            <a:tailEnd len="sm" w="sm" type="none"/>
          </a:ln>
        </p:spPr>
      </p:pic>
      <p:pic>
        <p:nvPicPr>
          <p:cNvPr id="436" name="Google Shape;436;p29"/>
          <p:cNvPicPr preferRelativeResize="0"/>
          <p:nvPr/>
        </p:nvPicPr>
        <p:blipFill>
          <a:blip r:embed="rId4">
            <a:alphaModFix/>
          </a:blip>
          <a:stretch>
            <a:fillRect/>
          </a:stretch>
        </p:blipFill>
        <p:spPr>
          <a:xfrm>
            <a:off x="674375" y="4286800"/>
            <a:ext cx="8173249" cy="70430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PetalLengthCm vs PetalWidthCm</a:t>
            </a:r>
            <a:endParaRPr/>
          </a:p>
        </p:txBody>
      </p:sp>
      <p:pic>
        <p:nvPicPr>
          <p:cNvPr id="442" name="Google Shape;442;p30"/>
          <p:cNvPicPr preferRelativeResize="0"/>
          <p:nvPr/>
        </p:nvPicPr>
        <p:blipFill>
          <a:blip r:embed="rId3">
            <a:alphaModFix/>
          </a:blip>
          <a:stretch>
            <a:fillRect/>
          </a:stretch>
        </p:blipFill>
        <p:spPr>
          <a:xfrm>
            <a:off x="2506025" y="1246350"/>
            <a:ext cx="4289151" cy="2973825"/>
          </a:xfrm>
          <a:prstGeom prst="rect">
            <a:avLst/>
          </a:prstGeom>
          <a:noFill/>
          <a:ln cap="flat" cmpd="sng" w="28575">
            <a:solidFill>
              <a:schemeClr val="accent3"/>
            </a:solidFill>
            <a:prstDash val="solid"/>
            <a:round/>
            <a:headEnd len="sm" w="sm" type="none"/>
            <a:tailEnd len="sm" w="sm" type="none"/>
          </a:ln>
        </p:spPr>
      </p:pic>
      <p:pic>
        <p:nvPicPr>
          <p:cNvPr id="443" name="Google Shape;443;p30"/>
          <p:cNvPicPr preferRelativeResize="0"/>
          <p:nvPr/>
        </p:nvPicPr>
        <p:blipFill rotWithShape="1">
          <a:blip r:embed="rId4">
            <a:alphaModFix/>
          </a:blip>
          <a:srcRect b="25506" l="0" r="0" t="0"/>
          <a:stretch/>
        </p:blipFill>
        <p:spPr>
          <a:xfrm>
            <a:off x="636500" y="4354825"/>
            <a:ext cx="8182700" cy="70105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1"/>
          <p:cNvSpPr txBox="1"/>
          <p:nvPr>
            <p:ph type="ctrTitle"/>
          </p:nvPr>
        </p:nvSpPr>
        <p:spPr>
          <a:xfrm>
            <a:off x="756625" y="3181350"/>
            <a:ext cx="4566600" cy="957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Logistic Regression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2"/>
          <p:cNvSpPr txBox="1"/>
          <p:nvPr>
            <p:ph type="title"/>
          </p:nvPr>
        </p:nvSpPr>
        <p:spPr>
          <a:xfrm>
            <a:off x="1303800" y="598575"/>
            <a:ext cx="6616200" cy="12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Logistic Regression: Preprocessing</a:t>
            </a:r>
            <a:endParaRPr/>
          </a:p>
        </p:txBody>
      </p:sp>
      <p:pic>
        <p:nvPicPr>
          <p:cNvPr id="454" name="Google Shape;454;p32"/>
          <p:cNvPicPr preferRelativeResize="0"/>
          <p:nvPr/>
        </p:nvPicPr>
        <p:blipFill>
          <a:blip r:embed="rId3">
            <a:alphaModFix/>
          </a:blip>
          <a:stretch>
            <a:fillRect/>
          </a:stretch>
        </p:blipFill>
        <p:spPr>
          <a:xfrm>
            <a:off x="1469725" y="1333850"/>
            <a:ext cx="5394851" cy="3224975"/>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Dataset:</a:t>
            </a:r>
            <a:endParaRPr/>
          </a:p>
        </p:txBody>
      </p:sp>
      <p:pic>
        <p:nvPicPr>
          <p:cNvPr id="327" name="Google Shape;327;p15"/>
          <p:cNvPicPr preferRelativeResize="0"/>
          <p:nvPr/>
        </p:nvPicPr>
        <p:blipFill>
          <a:blip r:embed="rId3">
            <a:alphaModFix/>
          </a:blip>
          <a:stretch>
            <a:fillRect/>
          </a:stretch>
        </p:blipFill>
        <p:spPr>
          <a:xfrm>
            <a:off x="5279601" y="1492125"/>
            <a:ext cx="2780800" cy="2243125"/>
          </a:xfrm>
          <a:prstGeom prst="rect">
            <a:avLst/>
          </a:prstGeom>
          <a:noFill/>
          <a:ln cap="flat" cmpd="sng" w="28575">
            <a:solidFill>
              <a:schemeClr val="accent3"/>
            </a:solidFill>
            <a:prstDash val="solid"/>
            <a:round/>
            <a:headEnd len="sm" w="sm" type="none"/>
            <a:tailEnd len="sm" w="sm" type="none"/>
          </a:ln>
        </p:spPr>
      </p:pic>
      <p:pic>
        <p:nvPicPr>
          <p:cNvPr id="328" name="Google Shape;328;p15"/>
          <p:cNvPicPr preferRelativeResize="0"/>
          <p:nvPr/>
        </p:nvPicPr>
        <p:blipFill>
          <a:blip r:embed="rId4">
            <a:alphaModFix/>
          </a:blip>
          <a:stretch>
            <a:fillRect/>
          </a:stretch>
        </p:blipFill>
        <p:spPr>
          <a:xfrm>
            <a:off x="1261800" y="1246400"/>
            <a:ext cx="3812076" cy="2703500"/>
          </a:xfrm>
          <a:prstGeom prst="rect">
            <a:avLst/>
          </a:prstGeom>
          <a:noFill/>
          <a:ln cap="flat" cmpd="sng" w="28575">
            <a:solidFill>
              <a:schemeClr val="accent3"/>
            </a:solidFill>
            <a:prstDash val="solid"/>
            <a:round/>
            <a:headEnd len="sm" w="sm" type="none"/>
            <a:tailEnd len="sm" w="sm" type="none"/>
          </a:ln>
        </p:spPr>
      </p:pic>
      <p:pic>
        <p:nvPicPr>
          <p:cNvPr id="329" name="Google Shape;329;p15"/>
          <p:cNvPicPr preferRelativeResize="0"/>
          <p:nvPr/>
        </p:nvPicPr>
        <p:blipFill>
          <a:blip r:embed="rId5">
            <a:alphaModFix/>
          </a:blip>
          <a:stretch>
            <a:fillRect/>
          </a:stretch>
        </p:blipFill>
        <p:spPr>
          <a:xfrm>
            <a:off x="1261800" y="4117500"/>
            <a:ext cx="7329575" cy="81280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3"/>
          <p:cNvSpPr txBox="1"/>
          <p:nvPr>
            <p:ph type="title"/>
          </p:nvPr>
        </p:nvSpPr>
        <p:spPr>
          <a:xfrm>
            <a:off x="1303800" y="598575"/>
            <a:ext cx="6489600" cy="83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Model Evaluation</a:t>
            </a:r>
            <a:endParaRPr/>
          </a:p>
        </p:txBody>
      </p:sp>
      <p:pic>
        <p:nvPicPr>
          <p:cNvPr id="460" name="Google Shape;460;p33"/>
          <p:cNvPicPr preferRelativeResize="0"/>
          <p:nvPr/>
        </p:nvPicPr>
        <p:blipFill>
          <a:blip r:embed="rId3">
            <a:alphaModFix/>
          </a:blip>
          <a:stretch>
            <a:fillRect/>
          </a:stretch>
        </p:blipFill>
        <p:spPr>
          <a:xfrm>
            <a:off x="5734799" y="2413425"/>
            <a:ext cx="3091201" cy="1765120"/>
          </a:xfrm>
          <a:prstGeom prst="rect">
            <a:avLst/>
          </a:prstGeom>
          <a:noFill/>
          <a:ln cap="flat" cmpd="sng" w="28575">
            <a:solidFill>
              <a:schemeClr val="accent3"/>
            </a:solidFill>
            <a:prstDash val="solid"/>
            <a:round/>
            <a:headEnd len="sm" w="sm" type="none"/>
            <a:tailEnd len="sm" w="sm" type="none"/>
          </a:ln>
        </p:spPr>
      </p:pic>
      <p:pic>
        <p:nvPicPr>
          <p:cNvPr id="461" name="Google Shape;461;p33"/>
          <p:cNvPicPr preferRelativeResize="0"/>
          <p:nvPr/>
        </p:nvPicPr>
        <p:blipFill>
          <a:blip r:embed="rId4">
            <a:alphaModFix/>
          </a:blip>
          <a:stretch>
            <a:fillRect/>
          </a:stretch>
        </p:blipFill>
        <p:spPr>
          <a:xfrm>
            <a:off x="912250" y="1487550"/>
            <a:ext cx="4548597" cy="3406126"/>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4"/>
          <p:cNvSpPr txBox="1"/>
          <p:nvPr>
            <p:ph type="title"/>
          </p:nvPr>
        </p:nvSpPr>
        <p:spPr>
          <a:xfrm>
            <a:off x="1303800" y="598575"/>
            <a:ext cx="7278600" cy="12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Logistic Regression: Hyperparameter Tuning </a:t>
            </a:r>
            <a:endParaRPr/>
          </a:p>
        </p:txBody>
      </p:sp>
      <p:pic>
        <p:nvPicPr>
          <p:cNvPr id="467" name="Google Shape;467;p34"/>
          <p:cNvPicPr preferRelativeResize="0"/>
          <p:nvPr/>
        </p:nvPicPr>
        <p:blipFill rotWithShape="1">
          <a:blip r:embed="rId3">
            <a:alphaModFix/>
          </a:blip>
          <a:srcRect b="0" l="1880" r="-1880" t="0"/>
          <a:stretch/>
        </p:blipFill>
        <p:spPr>
          <a:xfrm>
            <a:off x="1426425" y="1770275"/>
            <a:ext cx="6522775" cy="287655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5"/>
          <p:cNvSpPr txBox="1"/>
          <p:nvPr>
            <p:ph type="title"/>
          </p:nvPr>
        </p:nvSpPr>
        <p:spPr>
          <a:xfrm>
            <a:off x="1286025" y="510900"/>
            <a:ext cx="6575400" cy="10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Logistic Regression: Accuracy</a:t>
            </a:r>
            <a:endParaRPr/>
          </a:p>
        </p:txBody>
      </p:sp>
      <p:pic>
        <p:nvPicPr>
          <p:cNvPr id="473" name="Google Shape;473;p35"/>
          <p:cNvPicPr preferRelativeResize="0"/>
          <p:nvPr/>
        </p:nvPicPr>
        <p:blipFill>
          <a:blip r:embed="rId3">
            <a:alphaModFix/>
          </a:blip>
          <a:stretch>
            <a:fillRect/>
          </a:stretch>
        </p:blipFill>
        <p:spPr>
          <a:xfrm>
            <a:off x="1441900" y="1551125"/>
            <a:ext cx="5397550" cy="139065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6"/>
          <p:cNvSpPr txBox="1"/>
          <p:nvPr>
            <p:ph type="title"/>
          </p:nvPr>
        </p:nvSpPr>
        <p:spPr>
          <a:xfrm>
            <a:off x="1245350" y="622600"/>
            <a:ext cx="6226500" cy="12333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990"/>
              <a:buNone/>
            </a:pPr>
            <a:r>
              <a:rPr lang="en" sz="2170">
                <a:solidFill>
                  <a:srgbClr val="000000"/>
                </a:solidFill>
                <a:latin typeface="Arial"/>
                <a:ea typeface="Arial"/>
                <a:cs typeface="Arial"/>
                <a:sym typeface="Arial"/>
              </a:rPr>
              <a:t>Comparison of the model based on accuracy</a:t>
            </a:r>
            <a:endParaRPr sz="2170">
              <a:solidFill>
                <a:srgbClr val="000000"/>
              </a:solidFill>
              <a:latin typeface="Arial"/>
              <a:ea typeface="Arial"/>
              <a:cs typeface="Arial"/>
              <a:sym typeface="Arial"/>
            </a:endParaRPr>
          </a:p>
          <a:p>
            <a:pPr indent="0" lvl="0" marL="0" rtl="0" algn="l">
              <a:spcBef>
                <a:spcPts val="600"/>
              </a:spcBef>
              <a:spcAft>
                <a:spcPts val="0"/>
              </a:spcAft>
              <a:buSzPts val="990"/>
              <a:buNone/>
            </a:pPr>
            <a:r>
              <a:t/>
            </a:r>
            <a:endParaRPr sz="2620"/>
          </a:p>
        </p:txBody>
      </p:sp>
      <p:pic>
        <p:nvPicPr>
          <p:cNvPr id="479" name="Google Shape;479;p36"/>
          <p:cNvPicPr preferRelativeResize="0"/>
          <p:nvPr/>
        </p:nvPicPr>
        <p:blipFill rotWithShape="1">
          <a:blip r:embed="rId3">
            <a:alphaModFix/>
          </a:blip>
          <a:srcRect b="0" l="0" r="0" t="3362"/>
          <a:stretch/>
        </p:blipFill>
        <p:spPr>
          <a:xfrm>
            <a:off x="1399300" y="1522875"/>
            <a:ext cx="4572374" cy="3065376"/>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7"/>
          <p:cNvSpPr txBox="1"/>
          <p:nvPr>
            <p:ph type="ctrTitle"/>
          </p:nvPr>
        </p:nvSpPr>
        <p:spPr>
          <a:xfrm>
            <a:off x="756625" y="3181350"/>
            <a:ext cx="5206800" cy="957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Decision Tree Classifier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8"/>
          <p:cNvSpPr txBox="1"/>
          <p:nvPr>
            <p:ph type="title"/>
          </p:nvPr>
        </p:nvSpPr>
        <p:spPr>
          <a:xfrm>
            <a:off x="1303800" y="598575"/>
            <a:ext cx="66960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 Model Evaluation</a:t>
            </a:r>
            <a:endParaRPr/>
          </a:p>
        </p:txBody>
      </p:sp>
      <p:sp>
        <p:nvSpPr>
          <p:cNvPr id="490" name="Google Shape;490;p38"/>
          <p:cNvSpPr txBox="1"/>
          <p:nvPr>
            <p:ph idx="1" type="subTitle"/>
          </p:nvPr>
        </p:nvSpPr>
        <p:spPr>
          <a:xfrm>
            <a:off x="1303800" y="2743203"/>
            <a:ext cx="34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91" name="Google Shape;491;p38"/>
          <p:cNvPicPr preferRelativeResize="0"/>
          <p:nvPr/>
        </p:nvPicPr>
        <p:blipFill>
          <a:blip r:embed="rId3">
            <a:alphaModFix/>
          </a:blip>
          <a:stretch>
            <a:fillRect/>
          </a:stretch>
        </p:blipFill>
        <p:spPr>
          <a:xfrm>
            <a:off x="1223963" y="1433513"/>
            <a:ext cx="6696075" cy="2276475"/>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9"/>
          <p:cNvSpPr txBox="1"/>
          <p:nvPr>
            <p:ph type="title"/>
          </p:nvPr>
        </p:nvSpPr>
        <p:spPr>
          <a:xfrm>
            <a:off x="1303800" y="598575"/>
            <a:ext cx="66960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 Model Evaluation</a:t>
            </a:r>
            <a:endParaRPr/>
          </a:p>
        </p:txBody>
      </p:sp>
      <p:sp>
        <p:nvSpPr>
          <p:cNvPr id="497" name="Google Shape;497;p39"/>
          <p:cNvSpPr txBox="1"/>
          <p:nvPr>
            <p:ph idx="1" type="subTitle"/>
          </p:nvPr>
        </p:nvSpPr>
        <p:spPr>
          <a:xfrm>
            <a:off x="1303800" y="2743203"/>
            <a:ext cx="34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98" name="Google Shape;498;p39"/>
          <p:cNvPicPr preferRelativeResize="0"/>
          <p:nvPr/>
        </p:nvPicPr>
        <p:blipFill>
          <a:blip r:embed="rId3">
            <a:alphaModFix/>
          </a:blip>
          <a:stretch>
            <a:fillRect/>
          </a:stretch>
        </p:blipFill>
        <p:spPr>
          <a:xfrm>
            <a:off x="1303800" y="1568225"/>
            <a:ext cx="2810830" cy="2249925"/>
          </a:xfrm>
          <a:prstGeom prst="rect">
            <a:avLst/>
          </a:prstGeom>
          <a:noFill/>
          <a:ln cap="flat" cmpd="sng" w="28575">
            <a:solidFill>
              <a:schemeClr val="accent3"/>
            </a:solidFill>
            <a:prstDash val="solid"/>
            <a:round/>
            <a:headEnd len="sm" w="sm" type="none"/>
            <a:tailEnd len="sm" w="sm" type="none"/>
          </a:ln>
        </p:spPr>
      </p:pic>
      <p:pic>
        <p:nvPicPr>
          <p:cNvPr id="499" name="Google Shape;499;p39"/>
          <p:cNvPicPr preferRelativeResize="0"/>
          <p:nvPr/>
        </p:nvPicPr>
        <p:blipFill>
          <a:blip r:embed="rId4">
            <a:alphaModFix/>
          </a:blip>
          <a:stretch>
            <a:fillRect/>
          </a:stretch>
        </p:blipFill>
        <p:spPr>
          <a:xfrm>
            <a:off x="5075475" y="1662600"/>
            <a:ext cx="2602035" cy="2249925"/>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0"/>
          <p:cNvSpPr txBox="1"/>
          <p:nvPr>
            <p:ph type="title"/>
          </p:nvPr>
        </p:nvSpPr>
        <p:spPr>
          <a:xfrm>
            <a:off x="1303800" y="598575"/>
            <a:ext cx="66960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 Model Evaluation</a:t>
            </a:r>
            <a:endParaRPr/>
          </a:p>
        </p:txBody>
      </p:sp>
      <p:sp>
        <p:nvSpPr>
          <p:cNvPr id="505" name="Google Shape;505;p40"/>
          <p:cNvSpPr txBox="1"/>
          <p:nvPr>
            <p:ph idx="1" type="subTitle"/>
          </p:nvPr>
        </p:nvSpPr>
        <p:spPr>
          <a:xfrm>
            <a:off x="1303800" y="2743203"/>
            <a:ext cx="34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06" name="Google Shape;506;p40"/>
          <p:cNvPicPr preferRelativeResize="0"/>
          <p:nvPr/>
        </p:nvPicPr>
        <p:blipFill>
          <a:blip r:embed="rId3">
            <a:alphaModFix/>
          </a:blip>
          <a:stretch>
            <a:fillRect/>
          </a:stretch>
        </p:blipFill>
        <p:spPr>
          <a:xfrm>
            <a:off x="57150" y="1552663"/>
            <a:ext cx="9029700" cy="1876425"/>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1"/>
          <p:cNvSpPr txBox="1"/>
          <p:nvPr>
            <p:ph type="title"/>
          </p:nvPr>
        </p:nvSpPr>
        <p:spPr>
          <a:xfrm>
            <a:off x="1303800" y="598575"/>
            <a:ext cx="66960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 Model Evaluation</a:t>
            </a:r>
            <a:endParaRPr/>
          </a:p>
        </p:txBody>
      </p:sp>
      <p:sp>
        <p:nvSpPr>
          <p:cNvPr id="512" name="Google Shape;512;p41"/>
          <p:cNvSpPr txBox="1"/>
          <p:nvPr>
            <p:ph idx="1" type="subTitle"/>
          </p:nvPr>
        </p:nvSpPr>
        <p:spPr>
          <a:xfrm>
            <a:off x="1303800" y="2743203"/>
            <a:ext cx="34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13" name="Google Shape;513;p41"/>
          <p:cNvPicPr preferRelativeResize="0"/>
          <p:nvPr/>
        </p:nvPicPr>
        <p:blipFill>
          <a:blip r:embed="rId3">
            <a:alphaModFix/>
          </a:blip>
          <a:stretch>
            <a:fillRect/>
          </a:stretch>
        </p:blipFill>
        <p:spPr>
          <a:xfrm>
            <a:off x="1223963" y="1433513"/>
            <a:ext cx="6696075" cy="2276475"/>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2"/>
          <p:cNvSpPr txBox="1"/>
          <p:nvPr>
            <p:ph type="title"/>
          </p:nvPr>
        </p:nvSpPr>
        <p:spPr>
          <a:xfrm>
            <a:off x="1303800" y="598575"/>
            <a:ext cx="66960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 Hyperparameter training</a:t>
            </a:r>
            <a:endParaRPr/>
          </a:p>
        </p:txBody>
      </p:sp>
      <p:sp>
        <p:nvSpPr>
          <p:cNvPr id="519" name="Google Shape;519;p42"/>
          <p:cNvSpPr txBox="1"/>
          <p:nvPr>
            <p:ph idx="1" type="subTitle"/>
          </p:nvPr>
        </p:nvSpPr>
        <p:spPr>
          <a:xfrm>
            <a:off x="1303800" y="2743203"/>
            <a:ext cx="34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20" name="Google Shape;520;p42"/>
          <p:cNvPicPr preferRelativeResize="0"/>
          <p:nvPr/>
        </p:nvPicPr>
        <p:blipFill>
          <a:blip r:embed="rId3">
            <a:alphaModFix/>
          </a:blip>
          <a:stretch>
            <a:fillRect/>
          </a:stretch>
        </p:blipFill>
        <p:spPr>
          <a:xfrm>
            <a:off x="1084675" y="1736750"/>
            <a:ext cx="4236026" cy="2932625"/>
          </a:xfrm>
          <a:prstGeom prst="rect">
            <a:avLst/>
          </a:prstGeom>
          <a:noFill/>
          <a:ln cap="flat" cmpd="sng" w="28575">
            <a:solidFill>
              <a:schemeClr val="accent3"/>
            </a:solidFill>
            <a:prstDash val="solid"/>
            <a:round/>
            <a:headEnd len="sm" w="sm" type="none"/>
            <a:tailEnd len="sm" w="sm" type="none"/>
          </a:ln>
        </p:spPr>
      </p:pic>
      <p:pic>
        <p:nvPicPr>
          <p:cNvPr id="521" name="Google Shape;521;p42"/>
          <p:cNvPicPr preferRelativeResize="0"/>
          <p:nvPr/>
        </p:nvPicPr>
        <p:blipFill>
          <a:blip r:embed="rId4">
            <a:alphaModFix/>
          </a:blip>
          <a:stretch>
            <a:fillRect/>
          </a:stretch>
        </p:blipFill>
        <p:spPr>
          <a:xfrm>
            <a:off x="5466351" y="2013125"/>
            <a:ext cx="3417550" cy="2249925"/>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Dataset:</a:t>
            </a:r>
            <a:endParaRPr/>
          </a:p>
        </p:txBody>
      </p:sp>
      <p:pic>
        <p:nvPicPr>
          <p:cNvPr id="335" name="Google Shape;335;p16"/>
          <p:cNvPicPr preferRelativeResize="0"/>
          <p:nvPr/>
        </p:nvPicPr>
        <p:blipFill>
          <a:blip r:embed="rId3">
            <a:alphaModFix/>
          </a:blip>
          <a:stretch>
            <a:fillRect/>
          </a:stretch>
        </p:blipFill>
        <p:spPr>
          <a:xfrm>
            <a:off x="1456200" y="1370850"/>
            <a:ext cx="3589677" cy="3467849"/>
          </a:xfrm>
          <a:prstGeom prst="rect">
            <a:avLst/>
          </a:prstGeom>
          <a:noFill/>
          <a:ln cap="flat" cmpd="sng" w="28575">
            <a:solidFill>
              <a:schemeClr val="accent3"/>
            </a:solidFill>
            <a:prstDash val="solid"/>
            <a:round/>
            <a:headEnd len="sm" w="sm" type="none"/>
            <a:tailEnd len="sm" w="sm" type="none"/>
          </a:ln>
        </p:spPr>
      </p:pic>
      <p:pic>
        <p:nvPicPr>
          <p:cNvPr id="336" name="Google Shape;336;p16"/>
          <p:cNvPicPr preferRelativeResize="0"/>
          <p:nvPr/>
        </p:nvPicPr>
        <p:blipFill>
          <a:blip r:embed="rId4">
            <a:alphaModFix/>
          </a:blip>
          <a:stretch>
            <a:fillRect/>
          </a:stretch>
        </p:blipFill>
        <p:spPr>
          <a:xfrm>
            <a:off x="5268075" y="2533600"/>
            <a:ext cx="2931425" cy="2305100"/>
          </a:xfrm>
          <a:prstGeom prst="rect">
            <a:avLst/>
          </a:prstGeom>
          <a:noFill/>
          <a:ln cap="flat" cmpd="sng" w="28575">
            <a:solidFill>
              <a:schemeClr val="accent3"/>
            </a:solidFill>
            <a:prstDash val="solid"/>
            <a:round/>
            <a:headEnd len="sm" w="sm" type="none"/>
            <a:tailEnd len="sm" w="sm" type="none"/>
          </a:ln>
        </p:spPr>
      </p:pic>
      <p:pic>
        <p:nvPicPr>
          <p:cNvPr id="337" name="Google Shape;337;p16"/>
          <p:cNvPicPr preferRelativeResize="0"/>
          <p:nvPr/>
        </p:nvPicPr>
        <p:blipFill>
          <a:blip r:embed="rId5">
            <a:alphaModFix/>
          </a:blip>
          <a:stretch>
            <a:fillRect/>
          </a:stretch>
        </p:blipFill>
        <p:spPr>
          <a:xfrm>
            <a:off x="5268075" y="1395500"/>
            <a:ext cx="1934121" cy="99930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3"/>
          <p:cNvSpPr txBox="1"/>
          <p:nvPr>
            <p:ph type="title"/>
          </p:nvPr>
        </p:nvSpPr>
        <p:spPr>
          <a:xfrm>
            <a:off x="1303800" y="598575"/>
            <a:ext cx="66960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 Hyperparameter training and Accuracy</a:t>
            </a:r>
            <a:endParaRPr/>
          </a:p>
        </p:txBody>
      </p:sp>
      <p:sp>
        <p:nvSpPr>
          <p:cNvPr id="527" name="Google Shape;527;p43"/>
          <p:cNvSpPr txBox="1"/>
          <p:nvPr>
            <p:ph idx="1" type="subTitle"/>
          </p:nvPr>
        </p:nvSpPr>
        <p:spPr>
          <a:xfrm>
            <a:off x="1303800" y="2743203"/>
            <a:ext cx="34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28" name="Google Shape;528;p43"/>
          <p:cNvPicPr preferRelativeResize="0"/>
          <p:nvPr/>
        </p:nvPicPr>
        <p:blipFill>
          <a:blip r:embed="rId3">
            <a:alphaModFix/>
          </a:blip>
          <a:stretch>
            <a:fillRect/>
          </a:stretch>
        </p:blipFill>
        <p:spPr>
          <a:xfrm>
            <a:off x="1273450" y="1664225"/>
            <a:ext cx="5642501" cy="288395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4"/>
          <p:cNvSpPr txBox="1"/>
          <p:nvPr>
            <p:ph type="ctrTitle"/>
          </p:nvPr>
        </p:nvSpPr>
        <p:spPr>
          <a:xfrm>
            <a:off x="756625" y="3181350"/>
            <a:ext cx="5206800" cy="957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Support Vector Machine</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5"/>
          <p:cNvSpPr txBox="1"/>
          <p:nvPr>
            <p:ph type="title"/>
          </p:nvPr>
        </p:nvSpPr>
        <p:spPr>
          <a:xfrm>
            <a:off x="1303800" y="598575"/>
            <a:ext cx="6074700" cy="11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Support Vector Machine</a:t>
            </a:r>
            <a:r>
              <a:rPr lang="en"/>
              <a:t>: </a:t>
            </a:r>
            <a:endParaRPr/>
          </a:p>
          <a:p>
            <a:pPr indent="0" lvl="0" marL="0" rtl="0" algn="l">
              <a:spcBef>
                <a:spcPts val="0"/>
              </a:spcBef>
              <a:spcAft>
                <a:spcPts val="0"/>
              </a:spcAft>
              <a:buNone/>
            </a:pPr>
            <a:r>
              <a:rPr lang="en"/>
              <a:t>Model Evaluation</a:t>
            </a:r>
            <a:endParaRPr/>
          </a:p>
        </p:txBody>
      </p:sp>
      <p:pic>
        <p:nvPicPr>
          <p:cNvPr id="539" name="Google Shape;539;p45"/>
          <p:cNvPicPr preferRelativeResize="0"/>
          <p:nvPr/>
        </p:nvPicPr>
        <p:blipFill>
          <a:blip r:embed="rId3">
            <a:alphaModFix/>
          </a:blip>
          <a:stretch>
            <a:fillRect/>
          </a:stretch>
        </p:blipFill>
        <p:spPr>
          <a:xfrm>
            <a:off x="1447800" y="2263275"/>
            <a:ext cx="4979226" cy="2350376"/>
          </a:xfrm>
          <a:prstGeom prst="rect">
            <a:avLst/>
          </a:prstGeom>
          <a:noFill/>
          <a:ln cap="flat" cmpd="sng" w="28575">
            <a:solidFill>
              <a:schemeClr val="accent3"/>
            </a:solidFill>
            <a:prstDash val="solid"/>
            <a:round/>
            <a:headEnd len="sm" w="sm" type="none"/>
            <a:tailEnd len="sm" w="sm" type="none"/>
          </a:ln>
        </p:spPr>
      </p:pic>
      <p:pic>
        <p:nvPicPr>
          <p:cNvPr id="540" name="Google Shape;540;p45"/>
          <p:cNvPicPr preferRelativeResize="0"/>
          <p:nvPr/>
        </p:nvPicPr>
        <p:blipFill>
          <a:blip r:embed="rId4">
            <a:alphaModFix/>
          </a:blip>
          <a:stretch>
            <a:fillRect/>
          </a:stretch>
        </p:blipFill>
        <p:spPr>
          <a:xfrm>
            <a:off x="6618225" y="1741375"/>
            <a:ext cx="2012800" cy="2843475"/>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6"/>
          <p:cNvSpPr txBox="1"/>
          <p:nvPr>
            <p:ph type="title"/>
          </p:nvPr>
        </p:nvSpPr>
        <p:spPr>
          <a:xfrm>
            <a:off x="1303800" y="598575"/>
            <a:ext cx="6074700" cy="11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Support Vector Machine: </a:t>
            </a:r>
            <a:endParaRPr/>
          </a:p>
          <a:p>
            <a:pPr indent="0" lvl="0" marL="0" rtl="0" algn="l">
              <a:spcBef>
                <a:spcPts val="0"/>
              </a:spcBef>
              <a:spcAft>
                <a:spcPts val="0"/>
              </a:spcAft>
              <a:buNone/>
            </a:pPr>
            <a:r>
              <a:rPr lang="en"/>
              <a:t>Model Evaluation</a:t>
            </a:r>
            <a:endParaRPr/>
          </a:p>
        </p:txBody>
      </p:sp>
      <p:pic>
        <p:nvPicPr>
          <p:cNvPr id="546" name="Google Shape;546;p46"/>
          <p:cNvPicPr preferRelativeResize="0"/>
          <p:nvPr/>
        </p:nvPicPr>
        <p:blipFill>
          <a:blip r:embed="rId3">
            <a:alphaModFix/>
          </a:blip>
          <a:stretch>
            <a:fillRect/>
          </a:stretch>
        </p:blipFill>
        <p:spPr>
          <a:xfrm>
            <a:off x="1446000" y="1729875"/>
            <a:ext cx="3676549" cy="2561225"/>
          </a:xfrm>
          <a:prstGeom prst="rect">
            <a:avLst/>
          </a:prstGeom>
          <a:noFill/>
          <a:ln cap="flat" cmpd="sng" w="28575">
            <a:solidFill>
              <a:schemeClr val="accent3"/>
            </a:solidFill>
            <a:prstDash val="solid"/>
            <a:round/>
            <a:headEnd len="sm" w="sm" type="none"/>
            <a:tailEnd len="sm" w="sm" type="none"/>
          </a:ln>
        </p:spPr>
      </p:pic>
      <p:pic>
        <p:nvPicPr>
          <p:cNvPr id="547" name="Google Shape;547;p46"/>
          <p:cNvPicPr preferRelativeResize="0"/>
          <p:nvPr/>
        </p:nvPicPr>
        <p:blipFill>
          <a:blip r:embed="rId4">
            <a:alphaModFix/>
          </a:blip>
          <a:stretch>
            <a:fillRect/>
          </a:stretch>
        </p:blipFill>
        <p:spPr>
          <a:xfrm>
            <a:off x="5299000" y="1729875"/>
            <a:ext cx="3676550" cy="2586645"/>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7"/>
          <p:cNvSpPr txBox="1"/>
          <p:nvPr>
            <p:ph type="title"/>
          </p:nvPr>
        </p:nvSpPr>
        <p:spPr>
          <a:xfrm>
            <a:off x="1303800" y="598575"/>
            <a:ext cx="6074700" cy="11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Support Vector Machine: </a:t>
            </a:r>
            <a:endParaRPr/>
          </a:p>
        </p:txBody>
      </p:sp>
      <p:pic>
        <p:nvPicPr>
          <p:cNvPr id="553" name="Google Shape;553;p47"/>
          <p:cNvPicPr preferRelativeResize="0"/>
          <p:nvPr/>
        </p:nvPicPr>
        <p:blipFill>
          <a:blip r:embed="rId3">
            <a:alphaModFix/>
          </a:blip>
          <a:stretch>
            <a:fillRect/>
          </a:stretch>
        </p:blipFill>
        <p:spPr>
          <a:xfrm>
            <a:off x="1443900" y="1623975"/>
            <a:ext cx="5418025" cy="229270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8"/>
          <p:cNvSpPr txBox="1"/>
          <p:nvPr>
            <p:ph type="title"/>
          </p:nvPr>
        </p:nvSpPr>
        <p:spPr>
          <a:xfrm>
            <a:off x="1303800" y="598575"/>
            <a:ext cx="6074700" cy="11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Support Vector Machine</a:t>
            </a:r>
            <a:endParaRPr/>
          </a:p>
        </p:txBody>
      </p:sp>
      <p:pic>
        <p:nvPicPr>
          <p:cNvPr id="559" name="Google Shape;559;p48"/>
          <p:cNvPicPr preferRelativeResize="0"/>
          <p:nvPr/>
        </p:nvPicPr>
        <p:blipFill>
          <a:blip r:embed="rId3">
            <a:alphaModFix/>
          </a:blip>
          <a:stretch>
            <a:fillRect/>
          </a:stretch>
        </p:blipFill>
        <p:spPr>
          <a:xfrm>
            <a:off x="1794325" y="1173150"/>
            <a:ext cx="3640499" cy="38878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9"/>
          <p:cNvSpPr txBox="1"/>
          <p:nvPr>
            <p:ph type="title"/>
          </p:nvPr>
        </p:nvSpPr>
        <p:spPr>
          <a:xfrm>
            <a:off x="1303800" y="598575"/>
            <a:ext cx="6613800" cy="11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Support Vector Machine: Accuracy</a:t>
            </a:r>
            <a:endParaRPr/>
          </a:p>
        </p:txBody>
      </p:sp>
      <p:pic>
        <p:nvPicPr>
          <p:cNvPr id="565" name="Google Shape;565;p49"/>
          <p:cNvPicPr preferRelativeResize="0"/>
          <p:nvPr/>
        </p:nvPicPr>
        <p:blipFill>
          <a:blip r:embed="rId3">
            <a:alphaModFix/>
          </a:blip>
          <a:stretch>
            <a:fillRect/>
          </a:stretch>
        </p:blipFill>
        <p:spPr>
          <a:xfrm>
            <a:off x="2052638" y="1506100"/>
            <a:ext cx="5038725" cy="676275"/>
          </a:xfrm>
          <a:prstGeom prst="rect">
            <a:avLst/>
          </a:prstGeom>
          <a:noFill/>
          <a:ln cap="flat" cmpd="sng" w="28575">
            <a:solidFill>
              <a:schemeClr val="accent1"/>
            </a:solidFill>
            <a:prstDash val="solid"/>
            <a:round/>
            <a:headEnd len="sm" w="sm" type="none"/>
            <a:tailEnd len="sm" w="sm" type="none"/>
          </a:ln>
        </p:spPr>
      </p:pic>
      <p:pic>
        <p:nvPicPr>
          <p:cNvPr id="566" name="Google Shape;566;p49"/>
          <p:cNvPicPr preferRelativeResize="0"/>
          <p:nvPr/>
        </p:nvPicPr>
        <p:blipFill>
          <a:blip r:embed="rId4">
            <a:alphaModFix/>
          </a:blip>
          <a:stretch>
            <a:fillRect/>
          </a:stretch>
        </p:blipFill>
        <p:spPr>
          <a:xfrm>
            <a:off x="714375" y="2577025"/>
            <a:ext cx="7715250" cy="723900"/>
          </a:xfrm>
          <a:prstGeom prst="rect">
            <a:avLst/>
          </a:prstGeom>
          <a:noFill/>
          <a:ln cap="flat" cmpd="sng" w="28575">
            <a:solidFill>
              <a:schemeClr val="accent1"/>
            </a:solidFill>
            <a:prstDash val="solid"/>
            <a:round/>
            <a:headEnd len="sm" w="sm" type="none"/>
            <a:tailEnd len="sm" w="sm" type="none"/>
          </a:ln>
        </p:spPr>
      </p:pic>
      <p:pic>
        <p:nvPicPr>
          <p:cNvPr id="567" name="Google Shape;567;p49"/>
          <p:cNvPicPr preferRelativeResize="0"/>
          <p:nvPr/>
        </p:nvPicPr>
        <p:blipFill>
          <a:blip r:embed="rId5">
            <a:alphaModFix/>
          </a:blip>
          <a:stretch>
            <a:fillRect/>
          </a:stretch>
        </p:blipFill>
        <p:spPr>
          <a:xfrm>
            <a:off x="2185988" y="3619375"/>
            <a:ext cx="4772025" cy="7239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0"/>
          <p:cNvSpPr txBox="1"/>
          <p:nvPr>
            <p:ph type="title"/>
          </p:nvPr>
        </p:nvSpPr>
        <p:spPr>
          <a:xfrm>
            <a:off x="1303800" y="598575"/>
            <a:ext cx="6074700" cy="11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Support Vector Machine</a:t>
            </a:r>
            <a:endParaRPr/>
          </a:p>
        </p:txBody>
      </p:sp>
      <p:pic>
        <p:nvPicPr>
          <p:cNvPr id="573" name="Google Shape;573;p50"/>
          <p:cNvPicPr preferRelativeResize="0"/>
          <p:nvPr/>
        </p:nvPicPr>
        <p:blipFill>
          <a:blip r:embed="rId3">
            <a:alphaModFix/>
          </a:blip>
          <a:stretch>
            <a:fillRect/>
          </a:stretch>
        </p:blipFill>
        <p:spPr>
          <a:xfrm>
            <a:off x="534225" y="1464350"/>
            <a:ext cx="3834549" cy="3420425"/>
          </a:xfrm>
          <a:prstGeom prst="rect">
            <a:avLst/>
          </a:prstGeom>
          <a:noFill/>
          <a:ln cap="flat" cmpd="sng" w="28575">
            <a:solidFill>
              <a:schemeClr val="accent3"/>
            </a:solidFill>
            <a:prstDash val="solid"/>
            <a:round/>
            <a:headEnd len="sm" w="sm" type="none"/>
            <a:tailEnd len="sm" w="sm" type="none"/>
          </a:ln>
        </p:spPr>
      </p:pic>
      <p:pic>
        <p:nvPicPr>
          <p:cNvPr id="574" name="Google Shape;574;p50"/>
          <p:cNvPicPr preferRelativeResize="0"/>
          <p:nvPr/>
        </p:nvPicPr>
        <p:blipFill>
          <a:blip r:embed="rId4">
            <a:alphaModFix/>
          </a:blip>
          <a:stretch>
            <a:fillRect/>
          </a:stretch>
        </p:blipFill>
        <p:spPr>
          <a:xfrm>
            <a:off x="4572000" y="1753450"/>
            <a:ext cx="4298925" cy="2763588"/>
          </a:xfrm>
          <a:prstGeom prst="rect">
            <a:avLst/>
          </a:prstGeom>
          <a:noFill/>
          <a:ln cap="flat" cmpd="sng" w="28575">
            <a:solidFill>
              <a:schemeClr val="accent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1100"/>
                                        <p:tgtEl>
                                          <p:spTgt spid="573"/>
                                        </p:tgtEl>
                                        <p:attrNameLst>
                                          <p:attrName>ppt_w</p:attrName>
                                        </p:attrNameLst>
                                      </p:cBhvr>
                                      <p:tavLst>
                                        <p:tav fmla="" tm="0">
                                          <p:val>
                                            <p:strVal val="0"/>
                                          </p:val>
                                        </p:tav>
                                        <p:tav fmla="" tm="100000">
                                          <p:val>
                                            <p:strVal val="#ppt_w"/>
                                          </p:val>
                                        </p:tav>
                                      </p:tavLst>
                                    </p:anim>
                                    <p:anim calcmode="lin" valueType="num">
                                      <p:cBhvr additive="base">
                                        <p:cTn dur="1100"/>
                                        <p:tgtEl>
                                          <p:spTgt spid="5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1"/>
          <p:cNvSpPr txBox="1"/>
          <p:nvPr>
            <p:ph type="title"/>
          </p:nvPr>
        </p:nvSpPr>
        <p:spPr>
          <a:xfrm>
            <a:off x="1303800" y="598575"/>
            <a:ext cx="6074700" cy="11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Support Vector Machine</a:t>
            </a:r>
            <a:endParaRPr/>
          </a:p>
        </p:txBody>
      </p:sp>
      <p:pic>
        <p:nvPicPr>
          <p:cNvPr id="580" name="Google Shape;580;p51"/>
          <p:cNvPicPr preferRelativeResize="0"/>
          <p:nvPr/>
        </p:nvPicPr>
        <p:blipFill>
          <a:blip r:embed="rId3">
            <a:alphaModFix/>
          </a:blip>
          <a:stretch>
            <a:fillRect/>
          </a:stretch>
        </p:blipFill>
        <p:spPr>
          <a:xfrm>
            <a:off x="2018175" y="1825650"/>
            <a:ext cx="4539050" cy="218395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52"/>
          <p:cNvPicPr preferRelativeResize="0"/>
          <p:nvPr/>
        </p:nvPicPr>
        <p:blipFill rotWithShape="1">
          <a:blip r:embed="rId3">
            <a:alphaModFix/>
          </a:blip>
          <a:srcRect b="0" l="7454" r="7446" t="0"/>
          <a:stretch/>
        </p:blipFill>
        <p:spPr>
          <a:xfrm>
            <a:off x="2085575" y="0"/>
            <a:ext cx="7058427" cy="5143500"/>
          </a:xfrm>
          <a:prstGeom prst="rect">
            <a:avLst/>
          </a:prstGeom>
          <a:noFill/>
          <a:ln>
            <a:noFill/>
          </a:ln>
        </p:spPr>
      </p:pic>
      <p:sp>
        <p:nvSpPr>
          <p:cNvPr id="586" name="Google Shape;586;p52"/>
          <p:cNvSpPr/>
          <p:nvPr/>
        </p:nvSpPr>
        <p:spPr>
          <a:xfrm>
            <a:off x="1564181" y="10286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Duplicate Data Check</a:t>
            </a:r>
            <a:endParaRPr/>
          </a:p>
        </p:txBody>
      </p:sp>
      <p:pic>
        <p:nvPicPr>
          <p:cNvPr id="343" name="Google Shape;343;p17"/>
          <p:cNvPicPr preferRelativeResize="0"/>
          <p:nvPr/>
        </p:nvPicPr>
        <p:blipFill>
          <a:blip r:embed="rId3">
            <a:alphaModFix/>
          </a:blip>
          <a:stretch>
            <a:fillRect/>
          </a:stretch>
        </p:blipFill>
        <p:spPr>
          <a:xfrm>
            <a:off x="492150" y="1926075"/>
            <a:ext cx="1550538" cy="1407675"/>
          </a:xfrm>
          <a:prstGeom prst="rect">
            <a:avLst/>
          </a:prstGeom>
          <a:noFill/>
          <a:ln cap="flat" cmpd="sng" w="28575">
            <a:solidFill>
              <a:schemeClr val="accent3"/>
            </a:solidFill>
            <a:prstDash val="solid"/>
            <a:round/>
            <a:headEnd len="sm" w="sm" type="none"/>
            <a:tailEnd len="sm" w="sm" type="none"/>
          </a:ln>
        </p:spPr>
      </p:pic>
      <p:pic>
        <p:nvPicPr>
          <p:cNvPr id="344" name="Google Shape;344;p17"/>
          <p:cNvPicPr preferRelativeResize="0"/>
          <p:nvPr/>
        </p:nvPicPr>
        <p:blipFill>
          <a:blip r:embed="rId4">
            <a:alphaModFix/>
          </a:blip>
          <a:stretch>
            <a:fillRect/>
          </a:stretch>
        </p:blipFill>
        <p:spPr>
          <a:xfrm>
            <a:off x="6727925" y="1849875"/>
            <a:ext cx="1930499" cy="1450575"/>
          </a:xfrm>
          <a:prstGeom prst="rect">
            <a:avLst/>
          </a:prstGeom>
          <a:noFill/>
          <a:ln cap="flat" cmpd="sng" w="28575">
            <a:solidFill>
              <a:schemeClr val="accent3"/>
            </a:solidFill>
            <a:prstDash val="solid"/>
            <a:round/>
            <a:headEnd len="sm" w="sm" type="none"/>
            <a:tailEnd len="sm" w="sm" type="none"/>
          </a:ln>
        </p:spPr>
      </p:pic>
      <p:pic>
        <p:nvPicPr>
          <p:cNvPr id="345" name="Google Shape;345;p17"/>
          <p:cNvPicPr preferRelativeResize="0"/>
          <p:nvPr/>
        </p:nvPicPr>
        <p:blipFill>
          <a:blip r:embed="rId5">
            <a:alphaModFix/>
          </a:blip>
          <a:stretch>
            <a:fillRect/>
          </a:stretch>
        </p:blipFill>
        <p:spPr>
          <a:xfrm>
            <a:off x="2229046" y="1621275"/>
            <a:ext cx="4238126" cy="845100"/>
          </a:xfrm>
          <a:prstGeom prst="rect">
            <a:avLst/>
          </a:prstGeom>
          <a:noFill/>
          <a:ln cap="flat" cmpd="sng" w="28575">
            <a:solidFill>
              <a:schemeClr val="accent3"/>
            </a:solidFill>
            <a:prstDash val="dash"/>
            <a:round/>
            <a:headEnd len="sm" w="sm" type="none"/>
            <a:tailEnd len="sm" w="sm" type="none"/>
          </a:ln>
        </p:spPr>
      </p:pic>
      <p:pic>
        <p:nvPicPr>
          <p:cNvPr id="346" name="Google Shape;346;p17"/>
          <p:cNvPicPr preferRelativeResize="0"/>
          <p:nvPr/>
        </p:nvPicPr>
        <p:blipFill>
          <a:blip r:embed="rId6">
            <a:alphaModFix/>
          </a:blip>
          <a:stretch>
            <a:fillRect/>
          </a:stretch>
        </p:blipFill>
        <p:spPr>
          <a:xfrm>
            <a:off x="492150" y="3905650"/>
            <a:ext cx="2519750" cy="678150"/>
          </a:xfrm>
          <a:prstGeom prst="rect">
            <a:avLst/>
          </a:prstGeom>
          <a:noFill/>
          <a:ln cap="flat" cmpd="sng" w="28575">
            <a:solidFill>
              <a:schemeClr val="accent3"/>
            </a:solidFill>
            <a:prstDash val="solid"/>
            <a:round/>
            <a:headEnd len="sm" w="sm" type="none"/>
            <a:tailEnd len="sm" w="sm" type="none"/>
          </a:ln>
        </p:spPr>
      </p:pic>
      <p:pic>
        <p:nvPicPr>
          <p:cNvPr id="347" name="Google Shape;347;p17"/>
          <p:cNvPicPr preferRelativeResize="0"/>
          <p:nvPr/>
        </p:nvPicPr>
        <p:blipFill>
          <a:blip r:embed="rId7">
            <a:alphaModFix/>
          </a:blip>
          <a:stretch>
            <a:fillRect/>
          </a:stretch>
        </p:blipFill>
        <p:spPr>
          <a:xfrm>
            <a:off x="5676900" y="3751513"/>
            <a:ext cx="2981525" cy="808775"/>
          </a:xfrm>
          <a:prstGeom prst="rect">
            <a:avLst/>
          </a:prstGeom>
          <a:noFill/>
          <a:ln cap="flat" cmpd="sng" w="28575">
            <a:solidFill>
              <a:schemeClr val="accent3"/>
            </a:solidFill>
            <a:prstDash val="solid"/>
            <a:round/>
            <a:headEnd len="sm" w="sm" type="none"/>
            <a:tailEnd len="sm" w="sm" type="none"/>
          </a:ln>
        </p:spPr>
      </p:pic>
      <p:sp>
        <p:nvSpPr>
          <p:cNvPr id="348" name="Google Shape;348;p17"/>
          <p:cNvSpPr txBox="1"/>
          <p:nvPr/>
        </p:nvSpPr>
        <p:spPr>
          <a:xfrm>
            <a:off x="413525" y="1531625"/>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Before</a:t>
            </a:r>
            <a:endParaRPr>
              <a:latin typeface="Roboto"/>
              <a:ea typeface="Roboto"/>
              <a:cs typeface="Roboto"/>
              <a:sym typeface="Roboto"/>
            </a:endParaRPr>
          </a:p>
        </p:txBody>
      </p:sp>
      <p:sp>
        <p:nvSpPr>
          <p:cNvPr id="349" name="Google Shape;349;p17"/>
          <p:cNvSpPr txBox="1"/>
          <p:nvPr/>
        </p:nvSpPr>
        <p:spPr>
          <a:xfrm>
            <a:off x="6698400" y="1455800"/>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After</a:t>
            </a:r>
            <a:endParaRPr>
              <a:latin typeface="Roboto"/>
              <a:ea typeface="Roboto"/>
              <a:cs typeface="Roboto"/>
              <a:sym typeface="Roboto"/>
            </a:endParaRPr>
          </a:p>
        </p:txBody>
      </p:sp>
      <p:pic>
        <p:nvPicPr>
          <p:cNvPr id="350" name="Google Shape;350;p17"/>
          <p:cNvPicPr preferRelativeResize="0"/>
          <p:nvPr/>
        </p:nvPicPr>
        <p:blipFill>
          <a:blip r:embed="rId8">
            <a:alphaModFix/>
          </a:blip>
          <a:stretch>
            <a:fillRect/>
          </a:stretch>
        </p:blipFill>
        <p:spPr>
          <a:xfrm>
            <a:off x="2857347" y="2916125"/>
            <a:ext cx="2981525" cy="420236"/>
          </a:xfrm>
          <a:prstGeom prst="rect">
            <a:avLst/>
          </a:prstGeom>
          <a:noFill/>
          <a:ln cap="flat" cmpd="sng" w="28575">
            <a:solidFill>
              <a:schemeClr val="accent3"/>
            </a:solidFill>
            <a:prstDash val="dash"/>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Descriptive Statistics</a:t>
            </a:r>
            <a:endParaRPr/>
          </a:p>
        </p:txBody>
      </p:sp>
      <p:pic>
        <p:nvPicPr>
          <p:cNvPr id="356" name="Google Shape;356;p18"/>
          <p:cNvPicPr preferRelativeResize="0"/>
          <p:nvPr/>
        </p:nvPicPr>
        <p:blipFill>
          <a:blip r:embed="rId3">
            <a:alphaModFix/>
          </a:blip>
          <a:stretch>
            <a:fillRect/>
          </a:stretch>
        </p:blipFill>
        <p:spPr>
          <a:xfrm>
            <a:off x="1219275" y="1509625"/>
            <a:ext cx="4321101" cy="3240826"/>
          </a:xfrm>
          <a:prstGeom prst="rect">
            <a:avLst/>
          </a:prstGeom>
          <a:noFill/>
          <a:ln cap="flat" cmpd="sng" w="28575">
            <a:solidFill>
              <a:schemeClr val="accent3"/>
            </a:solidFill>
            <a:prstDash val="solid"/>
            <a:round/>
            <a:headEnd len="sm" w="sm" type="none"/>
            <a:tailEnd len="sm" w="sm" type="none"/>
          </a:ln>
        </p:spPr>
      </p:pic>
      <p:pic>
        <p:nvPicPr>
          <p:cNvPr id="357" name="Google Shape;357;p18"/>
          <p:cNvPicPr preferRelativeResize="0"/>
          <p:nvPr/>
        </p:nvPicPr>
        <p:blipFill>
          <a:blip r:embed="rId4">
            <a:alphaModFix/>
          </a:blip>
          <a:stretch>
            <a:fillRect/>
          </a:stretch>
        </p:blipFill>
        <p:spPr>
          <a:xfrm>
            <a:off x="5692776" y="1750275"/>
            <a:ext cx="3298824" cy="2449666"/>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Countplot / </a:t>
            </a:r>
            <a:r>
              <a:rPr lang="en"/>
              <a:t>Pie Chart</a:t>
            </a:r>
            <a:endParaRPr/>
          </a:p>
        </p:txBody>
      </p:sp>
      <p:pic>
        <p:nvPicPr>
          <p:cNvPr id="363" name="Google Shape;363;p19"/>
          <p:cNvPicPr preferRelativeResize="0"/>
          <p:nvPr/>
        </p:nvPicPr>
        <p:blipFill>
          <a:blip r:embed="rId3">
            <a:alphaModFix/>
          </a:blip>
          <a:stretch>
            <a:fillRect/>
          </a:stretch>
        </p:blipFill>
        <p:spPr>
          <a:xfrm>
            <a:off x="1905000" y="4038600"/>
            <a:ext cx="2095500" cy="771525"/>
          </a:xfrm>
          <a:prstGeom prst="rect">
            <a:avLst/>
          </a:prstGeom>
          <a:noFill/>
          <a:ln cap="flat" cmpd="sng" w="28575">
            <a:solidFill>
              <a:schemeClr val="accent3"/>
            </a:solidFill>
            <a:prstDash val="solid"/>
            <a:round/>
            <a:headEnd len="sm" w="sm" type="none"/>
            <a:tailEnd len="sm" w="sm" type="none"/>
          </a:ln>
        </p:spPr>
      </p:pic>
      <p:pic>
        <p:nvPicPr>
          <p:cNvPr id="364" name="Google Shape;364;p19"/>
          <p:cNvPicPr preferRelativeResize="0"/>
          <p:nvPr/>
        </p:nvPicPr>
        <p:blipFill>
          <a:blip r:embed="rId4">
            <a:alphaModFix/>
          </a:blip>
          <a:stretch>
            <a:fillRect/>
          </a:stretch>
        </p:blipFill>
        <p:spPr>
          <a:xfrm>
            <a:off x="5053025" y="1369275"/>
            <a:ext cx="3629250" cy="2822426"/>
          </a:xfrm>
          <a:prstGeom prst="rect">
            <a:avLst/>
          </a:prstGeom>
          <a:noFill/>
          <a:ln cap="flat" cmpd="sng" w="28575">
            <a:solidFill>
              <a:schemeClr val="accent3"/>
            </a:solidFill>
            <a:prstDash val="solid"/>
            <a:round/>
            <a:headEnd len="sm" w="sm" type="none"/>
            <a:tailEnd len="sm" w="sm" type="none"/>
          </a:ln>
        </p:spPr>
      </p:pic>
      <p:pic>
        <p:nvPicPr>
          <p:cNvPr id="365" name="Google Shape;365;p19"/>
          <p:cNvPicPr preferRelativeResize="0"/>
          <p:nvPr/>
        </p:nvPicPr>
        <p:blipFill>
          <a:blip r:embed="rId5">
            <a:alphaModFix/>
          </a:blip>
          <a:stretch>
            <a:fillRect/>
          </a:stretch>
        </p:blipFill>
        <p:spPr>
          <a:xfrm>
            <a:off x="1437651" y="1369275"/>
            <a:ext cx="3442926" cy="2407251"/>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Detecting Outliers using boxplot </a:t>
            </a:r>
            <a:endParaRPr/>
          </a:p>
        </p:txBody>
      </p:sp>
      <p:pic>
        <p:nvPicPr>
          <p:cNvPr id="371" name="Google Shape;371;p20"/>
          <p:cNvPicPr preferRelativeResize="0"/>
          <p:nvPr/>
        </p:nvPicPr>
        <p:blipFill>
          <a:blip r:embed="rId3">
            <a:alphaModFix/>
          </a:blip>
          <a:stretch>
            <a:fillRect/>
          </a:stretch>
        </p:blipFill>
        <p:spPr>
          <a:xfrm>
            <a:off x="1405375" y="1366025"/>
            <a:ext cx="6226278" cy="3240827"/>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petal_length </a:t>
            </a:r>
            <a:r>
              <a:rPr lang="en"/>
              <a:t>and</a:t>
            </a:r>
            <a:r>
              <a:rPr lang="en"/>
              <a:t> petal_width</a:t>
            </a:r>
            <a:r>
              <a:rPr lang="en"/>
              <a:t> </a:t>
            </a:r>
            <a:endParaRPr/>
          </a:p>
        </p:txBody>
      </p:sp>
      <p:pic>
        <p:nvPicPr>
          <p:cNvPr id="377" name="Google Shape;377;p21"/>
          <p:cNvPicPr preferRelativeResize="0"/>
          <p:nvPr/>
        </p:nvPicPr>
        <p:blipFill>
          <a:blip r:embed="rId3">
            <a:alphaModFix/>
          </a:blip>
          <a:stretch>
            <a:fillRect/>
          </a:stretch>
        </p:blipFill>
        <p:spPr>
          <a:xfrm>
            <a:off x="1447800" y="1170200"/>
            <a:ext cx="2303779" cy="3820902"/>
          </a:xfrm>
          <a:prstGeom prst="rect">
            <a:avLst/>
          </a:prstGeom>
          <a:noFill/>
          <a:ln cap="flat" cmpd="sng" w="28575">
            <a:solidFill>
              <a:schemeClr val="accent3"/>
            </a:solidFill>
            <a:prstDash val="solid"/>
            <a:round/>
            <a:headEnd len="sm" w="sm" type="none"/>
            <a:tailEnd len="sm" w="sm" type="none"/>
          </a:ln>
        </p:spPr>
      </p:pic>
      <p:pic>
        <p:nvPicPr>
          <p:cNvPr id="378" name="Google Shape;378;p21"/>
          <p:cNvPicPr preferRelativeResize="0"/>
          <p:nvPr/>
        </p:nvPicPr>
        <p:blipFill>
          <a:blip r:embed="rId4">
            <a:alphaModFix/>
          </a:blip>
          <a:stretch>
            <a:fillRect/>
          </a:stretch>
        </p:blipFill>
        <p:spPr>
          <a:xfrm>
            <a:off x="3903979" y="1170200"/>
            <a:ext cx="2320173" cy="3820900"/>
          </a:xfrm>
          <a:prstGeom prst="rect">
            <a:avLst/>
          </a:prstGeom>
          <a:noFill/>
          <a:ln cap="flat" cmpd="sng" w="28575">
            <a:solidFill>
              <a:schemeClr val="accent3"/>
            </a:solidFill>
            <a:prstDash val="solid"/>
            <a:round/>
            <a:headEnd len="sm" w="sm" type="none"/>
            <a:tailEnd len="sm" w="sm" type="none"/>
          </a:ln>
        </p:spPr>
      </p:pic>
      <p:sp>
        <p:nvSpPr>
          <p:cNvPr id="379" name="Google Shape;379;p21"/>
          <p:cNvSpPr txBox="1"/>
          <p:nvPr/>
        </p:nvSpPr>
        <p:spPr>
          <a:xfrm>
            <a:off x="6590850" y="1591325"/>
            <a:ext cx="2172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Top line represent the max value,top edge of box is third Quartile, middle edge represents the median,bottom edge represents the first quartile value.The bottom most line represents the minimum value of the feature.The height of the box is called as Interquartile range.The black dots on the plot represent the outlier values in the data.</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sepal_length and sepal_width</a:t>
            </a:r>
            <a:endParaRPr/>
          </a:p>
        </p:txBody>
      </p:sp>
      <p:pic>
        <p:nvPicPr>
          <p:cNvPr id="385" name="Google Shape;385;p22"/>
          <p:cNvPicPr preferRelativeResize="0"/>
          <p:nvPr/>
        </p:nvPicPr>
        <p:blipFill>
          <a:blip r:embed="rId3">
            <a:alphaModFix/>
          </a:blip>
          <a:stretch>
            <a:fillRect/>
          </a:stretch>
        </p:blipFill>
        <p:spPr>
          <a:xfrm>
            <a:off x="1423552" y="1170200"/>
            <a:ext cx="2366888" cy="3820901"/>
          </a:xfrm>
          <a:prstGeom prst="rect">
            <a:avLst/>
          </a:prstGeom>
          <a:noFill/>
          <a:ln cap="flat" cmpd="sng" w="28575">
            <a:solidFill>
              <a:schemeClr val="accent3"/>
            </a:solidFill>
            <a:prstDash val="solid"/>
            <a:round/>
            <a:headEnd len="sm" w="sm" type="none"/>
            <a:tailEnd len="sm" w="sm" type="none"/>
          </a:ln>
        </p:spPr>
      </p:pic>
      <p:pic>
        <p:nvPicPr>
          <p:cNvPr id="386" name="Google Shape;386;p22"/>
          <p:cNvPicPr preferRelativeResize="0"/>
          <p:nvPr/>
        </p:nvPicPr>
        <p:blipFill>
          <a:blip r:embed="rId4">
            <a:alphaModFix/>
          </a:blip>
          <a:stretch>
            <a:fillRect/>
          </a:stretch>
        </p:blipFill>
        <p:spPr>
          <a:xfrm>
            <a:off x="4019040" y="1170200"/>
            <a:ext cx="2342742" cy="3820901"/>
          </a:xfrm>
          <a:prstGeom prst="rect">
            <a:avLst/>
          </a:prstGeom>
          <a:noFill/>
          <a:ln cap="flat" cmpd="sng" w="28575">
            <a:solidFill>
              <a:schemeClr val="accent3"/>
            </a:solidFill>
            <a:prstDash val="solid"/>
            <a:round/>
            <a:headEnd len="sm" w="sm" type="none"/>
            <a:tailEnd len="sm" w="sm" type="none"/>
          </a:ln>
        </p:spPr>
      </p:pic>
      <p:sp>
        <p:nvSpPr>
          <p:cNvPr id="387" name="Google Shape;387;p22"/>
          <p:cNvSpPr txBox="1"/>
          <p:nvPr/>
        </p:nvSpPr>
        <p:spPr>
          <a:xfrm>
            <a:off x="6590850" y="1569625"/>
            <a:ext cx="2172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Top line represent the max value,top edge of box is third Quartile, middle edge represents the median,bottom edge represents the first quartile value.The bottom most line represents the minimum value of the feature.The height of the box is called as Interquartile range.The black dots on the plot represent the outlier values in the data.</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